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9" r:id="rId3"/>
    <p:sldId id="284" r:id="rId4"/>
    <p:sldId id="285" r:id="rId5"/>
    <p:sldId id="286" r:id="rId6"/>
    <p:sldId id="257" r:id="rId7"/>
    <p:sldId id="258" r:id="rId8"/>
    <p:sldId id="260" r:id="rId9"/>
    <p:sldId id="312" r:id="rId10"/>
    <p:sldId id="313" r:id="rId11"/>
    <p:sldId id="314" r:id="rId12"/>
    <p:sldId id="261" r:id="rId13"/>
    <p:sldId id="288" r:id="rId14"/>
    <p:sldId id="287" r:id="rId15"/>
    <p:sldId id="278" r:id="rId16"/>
    <p:sldId id="282" r:id="rId17"/>
    <p:sldId id="283" r:id="rId18"/>
    <p:sldId id="279" r:id="rId19"/>
    <p:sldId id="280" r:id="rId20"/>
    <p:sldId id="281" r:id="rId21"/>
    <p:sldId id="315" r:id="rId22"/>
    <p:sldId id="277" r:id="rId23"/>
    <p:sldId id="317" r:id="rId24"/>
    <p:sldId id="316" r:id="rId25"/>
    <p:sldId id="291" r:id="rId26"/>
    <p:sldId id="292" r:id="rId27"/>
    <p:sldId id="264" r:id="rId28"/>
    <p:sldId id="262" r:id="rId29"/>
    <p:sldId id="293" r:id="rId30"/>
    <p:sldId id="263" r:id="rId31"/>
    <p:sldId id="296" r:id="rId32"/>
    <p:sldId id="295" r:id="rId33"/>
    <p:sldId id="297" r:id="rId34"/>
    <p:sldId id="294" r:id="rId35"/>
    <p:sldId id="298" r:id="rId36"/>
    <p:sldId id="266" r:id="rId37"/>
    <p:sldId id="299" r:id="rId38"/>
    <p:sldId id="267" r:id="rId39"/>
    <p:sldId id="270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265" r:id="rId48"/>
    <p:sldId id="318" r:id="rId49"/>
    <p:sldId id="307" r:id="rId50"/>
    <p:sldId id="308" r:id="rId51"/>
    <p:sldId id="268" r:id="rId52"/>
    <p:sldId id="311" r:id="rId53"/>
    <p:sldId id="310" r:id="rId54"/>
    <p:sldId id="309" r:id="rId55"/>
    <p:sldId id="276" r:id="rId56"/>
    <p:sldId id="274" r:id="rId5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FFFF"/>
    <a:srgbClr val="FFCCFF"/>
    <a:srgbClr val="00FFCC"/>
    <a:srgbClr val="99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56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A4DAC-DFA8-4C68-B507-388CB5BAE617}" type="datetimeFigureOut">
              <a:rPr lang="tr-TR" smtClean="0"/>
              <a:pPr/>
              <a:t>03.05.2014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7D17E-0F60-48C6-A5AD-D7EFAFFF1F72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7D17E-0F60-48C6-A5AD-D7EFAFFF1F72}" type="slidenum">
              <a:rPr lang="tr-TR" smtClean="0"/>
              <a:pPr/>
              <a:t>47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7D17E-0F60-48C6-A5AD-D7EFAFFF1F72}" type="slidenum">
              <a:rPr lang="tr-TR" smtClean="0"/>
              <a:pPr/>
              <a:t>48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7D17E-0F60-48C6-A5AD-D7EFAFFF1F72}" type="slidenum">
              <a:rPr lang="tr-TR" smtClean="0"/>
              <a:pPr/>
              <a:t>49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7D17E-0F60-48C6-A5AD-D7EFAFFF1F72}" type="slidenum">
              <a:rPr lang="tr-TR" smtClean="0"/>
              <a:pPr/>
              <a:t>50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199B-78D4-4DC9-8B54-DDA4C821A6CB}" type="datetimeFigureOut">
              <a:rPr lang="tr-TR" smtClean="0"/>
              <a:pPr/>
              <a:t>03.05.2014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DE46-E2C5-4A8E-AF15-D59D579253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199B-78D4-4DC9-8B54-DDA4C821A6CB}" type="datetimeFigureOut">
              <a:rPr lang="tr-TR" smtClean="0"/>
              <a:pPr/>
              <a:t>03.05.2014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DE46-E2C5-4A8E-AF15-D59D579253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199B-78D4-4DC9-8B54-DDA4C821A6CB}" type="datetimeFigureOut">
              <a:rPr lang="tr-TR" smtClean="0"/>
              <a:pPr/>
              <a:t>03.05.2014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DE46-E2C5-4A8E-AF15-D59D579253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199B-78D4-4DC9-8B54-DDA4C821A6CB}" type="datetimeFigureOut">
              <a:rPr lang="tr-TR" smtClean="0"/>
              <a:pPr/>
              <a:t>03.05.2014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DE46-E2C5-4A8E-AF15-D59D579253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199B-78D4-4DC9-8B54-DDA4C821A6CB}" type="datetimeFigureOut">
              <a:rPr lang="tr-TR" smtClean="0"/>
              <a:pPr/>
              <a:t>03.05.2014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DE46-E2C5-4A8E-AF15-D59D579253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199B-78D4-4DC9-8B54-DDA4C821A6CB}" type="datetimeFigureOut">
              <a:rPr lang="tr-TR" smtClean="0"/>
              <a:pPr/>
              <a:t>03.05.2014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DE46-E2C5-4A8E-AF15-D59D579253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199B-78D4-4DC9-8B54-DDA4C821A6CB}" type="datetimeFigureOut">
              <a:rPr lang="tr-TR" smtClean="0"/>
              <a:pPr/>
              <a:t>03.05.2014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DE46-E2C5-4A8E-AF15-D59D579253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199B-78D4-4DC9-8B54-DDA4C821A6CB}" type="datetimeFigureOut">
              <a:rPr lang="tr-TR" smtClean="0"/>
              <a:pPr/>
              <a:t>03.05.2014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DE46-E2C5-4A8E-AF15-D59D579253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199B-78D4-4DC9-8B54-DDA4C821A6CB}" type="datetimeFigureOut">
              <a:rPr lang="tr-TR" smtClean="0"/>
              <a:pPr/>
              <a:t>03.05.2014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60432" y="6381329"/>
            <a:ext cx="683568" cy="476672"/>
          </a:xfrm>
        </p:spPr>
        <p:txBody>
          <a:bodyPr/>
          <a:lstStyle>
            <a:lvl1pPr algn="ctr">
              <a:defRPr sz="2000" b="1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fld id="{6594DE46-E2C5-4A8E-AF15-D59D579253B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199B-78D4-4DC9-8B54-DDA4C821A6CB}" type="datetimeFigureOut">
              <a:rPr lang="tr-TR" smtClean="0"/>
              <a:pPr/>
              <a:t>03.05.2014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DE46-E2C5-4A8E-AF15-D59D579253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199B-78D4-4DC9-8B54-DDA4C821A6CB}" type="datetimeFigureOut">
              <a:rPr lang="tr-TR" smtClean="0"/>
              <a:pPr/>
              <a:t>03.05.2014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4DE46-E2C5-4A8E-AF15-D59D579253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B199B-78D4-4DC9-8B54-DDA4C821A6CB}" type="datetimeFigureOut">
              <a:rPr lang="tr-TR" smtClean="0"/>
              <a:pPr/>
              <a:t>03.05.2014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4DE46-E2C5-4A8E-AF15-D59D579253B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534248" y="476672"/>
            <a:ext cx="6018572" cy="60016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9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HAK </a:t>
            </a:r>
          </a:p>
          <a:p>
            <a:pPr algn="ctr"/>
            <a:r>
              <a:rPr lang="tr-TR" sz="9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YOLUNDAN</a:t>
            </a:r>
          </a:p>
          <a:p>
            <a:pPr algn="ctr"/>
            <a:r>
              <a:rPr lang="tr-TR" sz="9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SAPMA </a:t>
            </a:r>
          </a:p>
          <a:p>
            <a:pPr algn="ctr"/>
            <a:r>
              <a:rPr lang="tr-TR" sz="9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NEDENLERİ</a:t>
            </a:r>
            <a:endParaRPr lang="tr-TR" sz="96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39552" y="620688"/>
            <a:ext cx="77413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Kişi o fitnelerde 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mü'min olarak sabahlar, 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akşama kâfir olur; 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mü'min olarak akşama erer, 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sabaha kafir çıkar. 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 fitnede oturan, 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ayakta durandan hayırlıdır. 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Yürüyen koşandan hayırlıdır. 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10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65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59024" y="548680"/>
            <a:ext cx="838944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Öyleyse yaylarınızı kırın, 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kirişlerinizi parçalayın, 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kılıçlarınızı da taşa vurun. 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Sizden birinin evine girerlerse 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Hz. Adem'in iki oğlundan 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hayırlısı olsun </a:t>
            </a: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(yani ölen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olsun, öldüren </a:t>
            </a:r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olmasın).</a:t>
            </a:r>
            <a:endParaRPr lang="tr-TR" sz="4000" b="1" dirty="0">
              <a:solidFill>
                <a:srgbClr val="00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(Ebu Davud, Tirmizi)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11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95536" y="548680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Peki İnsan Niçin Sapar?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Hidayete eren de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sapan da insanın kendisidir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.</a:t>
            </a:r>
            <a:endParaRPr lang="tr-TR" sz="4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12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95536" y="548680"/>
            <a:ext cx="8424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اِنَّا </a:t>
            </a:r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هَدَيْنَاهُ السَّبٖيلَ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اِمَّا </a:t>
            </a:r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شَاكِرًا وَاِمَّا كَفُورًا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Şüphesiz biz ona doğru yolu </a:t>
            </a:r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gösterdik.</a:t>
            </a: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İster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şükredici olsun ister nankör. </a:t>
            </a:r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tr-TR" sz="2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İnsan-3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13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95536" y="548680"/>
            <a:ext cx="8424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Sapmanın büyük sebeplerinden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biri,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İslamiyet’in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hükümlerine ve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Kuran-ı Kerim’e tam manasıyla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itaat etmemektir.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14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719064" y="836712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Efendimiz şunu söylemiştir: 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"Size iki şey bırakıyorum. 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Bunlara uyduğunuz müddetçe 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asla sapıtmayacaksınız: 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Allah'ın Kitabı ve 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Resulün’ün sünneti</a:t>
            </a:r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.“ </a:t>
            </a:r>
            <a:r>
              <a:rPr lang="tr-TR" sz="2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</a:t>
            </a:r>
            <a:r>
              <a:rPr lang="tr-TR" sz="2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Muvatta)</a:t>
            </a:r>
            <a:r>
              <a:rPr lang="tr-TR" sz="4000" dirty="0"/>
              <a:t> 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15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937" t="3049" r="2564" b="43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764704"/>
            <a:ext cx="8424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Demek ki hak yolundan sapanların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Allah’ın kitabına ve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Peygamberin sünnetine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Bağlılıklarını sorgulamak gerekir.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Çünkü Rabbimiz diyor ki: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16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1646" t="2894" r="2009" b="18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683568" y="332656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فَذٰلِكُمُ اللّٰهُ رَبُّكُمُ الْحَقُّ 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فَمَاذَا بَعْدَ الْحَقِّ اِلَّا الضَّلَالُ 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فَاَنّٰى تُصْرَفُونَ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İşte O, sizin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gerçek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Rabbiniz olan Allah’tır. </a:t>
            </a: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Hak’tan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sonra sapıklıktan başka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ne kalır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ki?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halde nasıl </a:t>
            </a:r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Hak’ten</a:t>
            </a: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saptırılıyorsunuz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? </a:t>
            </a:r>
            <a:r>
              <a:rPr lang="tr-TR" sz="2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Yunus-32</a:t>
            </a:r>
            <a:endParaRPr lang="tr-TR" sz="2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17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95536" y="260648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İrbâz İbnu Sâriye (ra) dedi ki: 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"Bir gün Resûlullah (asm) bize </a:t>
            </a:r>
            <a:endParaRPr lang="tr-TR" sz="4000" b="1" dirty="0" smtClean="0">
              <a:solidFill>
                <a:srgbClr val="00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namaz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kıldırdı. </a:t>
            </a:r>
            <a:endParaRPr lang="tr-TR" sz="4000" b="1" dirty="0" smtClean="0">
              <a:solidFill>
                <a:srgbClr val="00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Sonra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yüzünü </a:t>
            </a:r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sahabelere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çevirerek </a:t>
            </a:r>
            <a:endParaRPr lang="tr-TR" sz="4000" b="1" dirty="0" smtClean="0">
              <a:solidFill>
                <a:srgbClr val="00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çok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manidar bir vaazda bulundu. </a:t>
            </a:r>
            <a:endParaRPr lang="tr-TR" sz="4000" b="1" dirty="0" smtClean="0">
              <a:solidFill>
                <a:srgbClr val="00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Öyle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ki dinleyenlerin gözleri </a:t>
            </a:r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yaşla,</a:t>
            </a: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kalpleri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de heyecanla doldu. 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18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95536" y="476672"/>
            <a:ext cx="87484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Sahabelerden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biri: </a:t>
            </a:r>
            <a:endParaRPr lang="tr-TR" sz="40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"</a:t>
            </a:r>
            <a:r>
              <a:rPr lang="tr-TR" sz="4000" b="1" dirty="0">
                <a:solidFill>
                  <a:srgbClr val="99FF33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Ey Allah'ın Resûlü (asm), </a:t>
            </a:r>
            <a:endParaRPr lang="tr-TR" sz="4000" b="1" dirty="0" smtClean="0">
              <a:solidFill>
                <a:srgbClr val="99FF33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99FF33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sanki </a:t>
            </a:r>
            <a:r>
              <a:rPr lang="tr-TR" sz="4000" b="1" dirty="0">
                <a:solidFill>
                  <a:srgbClr val="99FF33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bu, bir veda konuşmasıdır, </a:t>
            </a:r>
            <a:endParaRPr lang="tr-TR" sz="4000" b="1" dirty="0" smtClean="0">
              <a:solidFill>
                <a:srgbClr val="99FF33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99FF33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bize </a:t>
            </a:r>
            <a:r>
              <a:rPr lang="tr-TR" sz="4000" b="1" dirty="0">
                <a:solidFill>
                  <a:srgbClr val="99FF33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ne tavsiye ediyorsunuz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?" dedi. </a:t>
            </a:r>
            <a:endParaRPr lang="tr-TR" sz="40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“ Size Allah'a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karşı takvada bulunmanızı, </a:t>
            </a:r>
            <a:endParaRPr lang="tr-TR" sz="4000" b="1" dirty="0" smtClean="0">
              <a:solidFill>
                <a:srgbClr val="00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başınızda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Habeşli bir köle olsa </a:t>
            </a:r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bile</a:t>
            </a: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emirlerini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dinleyip itaat etmenizi </a:t>
            </a:r>
            <a:endParaRPr lang="tr-TR" sz="4000" b="1" dirty="0" smtClean="0">
              <a:solidFill>
                <a:srgbClr val="00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tavsiye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ederim. 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19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827584" y="764704"/>
            <a:ext cx="7848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Genellikle sapma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kelimesi: </a:t>
            </a:r>
          </a:p>
          <a:p>
            <a:r>
              <a:rPr lang="tr-TR" sz="40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‘doğru </a:t>
            </a:r>
            <a:r>
              <a:rPr lang="tr-TR" sz="4000" b="1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yoldan </a:t>
            </a:r>
            <a:r>
              <a:rPr lang="tr-TR" sz="40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çıkıp</a:t>
            </a:r>
          </a:p>
          <a:p>
            <a:r>
              <a:rPr lang="tr-TR" sz="40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yanlış </a:t>
            </a:r>
            <a:r>
              <a:rPr lang="tr-TR" sz="4000" b="1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bir yola </a:t>
            </a:r>
            <a:r>
              <a:rPr lang="tr-TR" sz="4000" b="1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girmek‘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anlamına gelmektedir.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2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b="2367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95536" y="0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Zira, sizden hayatta kalanlar </a:t>
            </a:r>
            <a:endParaRPr lang="tr-TR" sz="4000" b="1" dirty="0" smtClean="0">
              <a:solidFill>
                <a:srgbClr val="00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benden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sonra nice ihtilaflar </a:t>
            </a:r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görecek.</a:t>
            </a: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Öyle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ise size sünnetimi ve </a:t>
            </a:r>
            <a:endParaRPr lang="tr-TR" sz="4000" b="1" dirty="0" smtClean="0">
              <a:solidFill>
                <a:srgbClr val="00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hidayet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üzere olan Hülefâ-i </a:t>
            </a:r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Râşidîn'in</a:t>
            </a: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sünnetini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hatırlatırım, </a:t>
            </a:r>
            <a:endParaRPr lang="tr-TR" sz="4000" b="1" dirty="0" smtClean="0">
              <a:solidFill>
                <a:srgbClr val="00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bunlara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uyun ve dört elle sarılın. </a:t>
            </a:r>
            <a:endParaRPr lang="tr-TR" sz="2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308304" y="6356350"/>
            <a:ext cx="1378496" cy="365125"/>
          </a:xfrm>
        </p:spPr>
        <p:txBody>
          <a:bodyPr/>
          <a:lstStyle/>
          <a:p>
            <a:fld id="{0755EFE1-6320-4391-9758-977ACDBCCE0E}" type="slidenum">
              <a:rPr lang="tr-TR" smtClean="0"/>
              <a:pPr/>
              <a:t>20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95536" y="908720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Sonradan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çıkarılan şeylere karşı da </a:t>
            </a:r>
            <a:endParaRPr lang="tr-TR" sz="4000" b="1" dirty="0" smtClean="0">
              <a:solidFill>
                <a:srgbClr val="00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son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derece dikkatli ve uyanık olun. </a:t>
            </a:r>
            <a:endParaRPr lang="tr-TR" sz="4000" b="1" dirty="0" smtClean="0">
              <a:solidFill>
                <a:srgbClr val="00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Zira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(sünnette bulunana zıt olarak) </a:t>
            </a:r>
            <a:endParaRPr lang="tr-TR" sz="4000" b="1" dirty="0" smtClean="0">
              <a:solidFill>
                <a:srgbClr val="00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her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yeni çıkarılan şey bir bid'attır, </a:t>
            </a:r>
            <a:endParaRPr lang="tr-TR" sz="4000" b="1" dirty="0" smtClean="0">
              <a:solidFill>
                <a:srgbClr val="00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her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bid'at de </a:t>
            </a:r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dalalettir,</a:t>
            </a: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sapıklıktır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." </a:t>
            </a:r>
            <a:r>
              <a:rPr lang="tr-TR" sz="2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</a:t>
            </a:r>
            <a:r>
              <a:rPr lang="tr-TR" sz="2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Tirmizî) </a:t>
            </a:r>
            <a:endParaRPr lang="tr-TR" sz="2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308304" y="6356350"/>
            <a:ext cx="1378496" cy="365125"/>
          </a:xfrm>
        </p:spPr>
        <p:txBody>
          <a:bodyPr/>
          <a:lstStyle/>
          <a:p>
            <a:fld id="{0755EFE1-6320-4391-9758-977ACDBCCE0E}" type="slidenum">
              <a:rPr lang="tr-TR" smtClean="0"/>
              <a:pPr/>
              <a:t>21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95536" y="548680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Müslümanım deyip sonra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İstediğim kişiyle dostluk kurarım,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İstediğim fikri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ve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görüşü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benimseyebilirim,</a:t>
            </a:r>
            <a:endParaRPr lang="tr-TR" sz="4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bu hususta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iç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kimse </a:t>
            </a:r>
            <a:endParaRPr lang="tr-TR" sz="40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beni sorgulayamaz diyen kimse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Sapıtmıştır,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yoldan çıkmıştır,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Allah ile bağını koparmıştır.</a:t>
            </a:r>
            <a:endParaRPr lang="tr-TR" sz="4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22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95536" y="548680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Çünkü fikrimizi,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z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ikrimizi,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örüşümüzü,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uruşumuzu,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ostlarımızı,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üşmanlarımızı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iz değil Allah belirliyor.</a:t>
            </a:r>
            <a:endParaRPr lang="tr-TR" sz="4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23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937" t="4616" r="2564" b="3534"/>
          <a:stretch>
            <a:fillRect/>
          </a:stretch>
        </p:blipFill>
        <p:spPr bwMode="auto">
          <a:xfrm>
            <a:off x="0" y="0"/>
            <a:ext cx="9152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95536" y="548680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Gelin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Kur'an'ı Kerim‘de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zikredilen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sapma sebeplerine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Beraber bir göz atalım:</a:t>
            </a:r>
            <a:endParaRPr lang="tr-TR" sz="4000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24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548680"/>
            <a:ext cx="88924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1-Hevaya uymak: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Heva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, heves, </a:t>
            </a:r>
            <a:endParaRPr lang="tr-TR" sz="40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bencillik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, </a:t>
            </a:r>
            <a:endParaRPr lang="tr-TR" sz="40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şahsi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çıkar ve menfaatlar </a:t>
            </a:r>
            <a:endParaRPr lang="tr-TR" sz="40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söz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konusu olunca </a:t>
            </a:r>
            <a:endParaRPr lang="tr-TR" sz="40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doğru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bir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karar vermek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söz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konusu olmaz.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Olsa olsa ancak sapıklık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olur.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25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1403648" y="548680"/>
            <a:ext cx="72362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يَا دَاوُدُ اِنَّا جَعَلْنَاكَ خَلٖيفَةً فِى الْاَرْضِ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فَاحْكُمْ </a:t>
            </a:r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بَيْنَ النَّاسِ بِالْحَقِّ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وَلَا </a:t>
            </a:r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تَتَّبِعِ الْهَوٰى فَيُضِلَّكَ عَنْ سَبٖيلِ اللّٰهِ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اِنَّ </a:t>
            </a:r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الَّذٖينَ يَضِلُّونَ عَنْ سَبٖيلِ اللّٰهِ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لَهُمْ </a:t>
            </a:r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عَذَابٌ شَدٖيدٌ بِمَا نَسُوا يَوْمَ الْحِسَابِ</a:t>
            </a:r>
          </a:p>
          <a:p>
            <a:pPr algn="r" rtl="1"/>
            <a:r>
              <a:rPr lang="tr-TR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(38/26)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26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548680"/>
            <a:ext cx="88924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"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Ey Davud, gerçek şu ki,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biz seni yeryüzünde bir halife kıldık.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Öyleyse insanlar arasında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hak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ile hükmet,</a:t>
            </a: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İstek, hevâ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ve hevese uyma,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sonra bu seni Allah'ın yolundan saptırır.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Şüphesiz Allah'ın yolundan sapanlara,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hesap gününü unutmalarından dolayı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şiddetli bir azab vardır</a:t>
            </a:r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.“ </a:t>
            </a:r>
            <a:r>
              <a:rPr lang="tr-TR" sz="2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</a:t>
            </a:r>
            <a:r>
              <a:rPr lang="tr-TR" sz="2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38/26)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27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4119" t="4939" r="2564" b="43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548680"/>
            <a:ext cx="889248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4000" b="1" dirty="0" smtClean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2-Aklı </a:t>
            </a:r>
            <a:r>
              <a:rPr lang="tr-TR" sz="4000" b="1" dirty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kullanmamak</a:t>
            </a:r>
            <a:r>
              <a:rPr lang="tr-TR" sz="4000" b="1" dirty="0" smtClean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:</a:t>
            </a:r>
          </a:p>
          <a:p>
            <a:pPr lvl="0"/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heva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, </a:t>
            </a:r>
          </a:p>
          <a:p>
            <a:pPr lvl="0"/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heves, </a:t>
            </a:r>
          </a:p>
          <a:p>
            <a:pPr lvl="0"/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çıkar, </a:t>
            </a:r>
          </a:p>
          <a:p>
            <a:pPr lvl="0"/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makam, </a:t>
            </a:r>
          </a:p>
          <a:p>
            <a:pPr lvl="0"/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nefsani arzular gibi faktörler </a:t>
            </a:r>
          </a:p>
          <a:p>
            <a:pPr lvl="0"/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ön plana çıkarıldığı zaman, </a:t>
            </a:r>
          </a:p>
          <a:p>
            <a:pPr lvl="0"/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ister istemez akıl ancak arka planda </a:t>
            </a:r>
          </a:p>
          <a:p>
            <a:pPr lvl="0"/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yer bulabilir ( eğer o kişide </a:t>
            </a:r>
          </a:p>
          <a:p>
            <a:pPr lvl="0"/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akıl diye bir şey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kalmışsa).</a:t>
            </a:r>
            <a:r>
              <a:rPr lang="tr-TR" sz="4000" b="1" dirty="0" smtClean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endParaRPr lang="tr-TR" sz="4000" b="1" dirty="0">
              <a:solidFill>
                <a:srgbClr val="FFCC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28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548680"/>
            <a:ext cx="792088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وَلَقَدْ </a:t>
            </a:r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اَضَلَّ مِنْكُمْ جِبِلًّا كَثٖيرًا 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اَفَلَمْ تَكُونُوا تَعْقِلُونَ 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"Şeytan sizden bir çok nesli </a:t>
            </a:r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saptırdı.</a:t>
            </a: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Aklınızı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kullanmıyor musunuz </a:t>
            </a:r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?“</a:t>
            </a:r>
          </a:p>
          <a:p>
            <a:r>
              <a:rPr lang="tr-TR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</a:t>
            </a:r>
            <a:r>
              <a:rPr lang="tr-TR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36/62)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29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23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1043608" y="692696"/>
            <a:ext cx="70567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Bildiğiniz gibi,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İnsan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bu dünyaya imtihan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için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gönderilmiştir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.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İmtihanı kazananlar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sonsuz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ve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güzel bir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mükafatla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ükafatlandırılacaklar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,</a:t>
            </a:r>
            <a:endParaRPr lang="tr-TR" sz="3600" dirty="0" smtClean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3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548680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smtClean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3-Vahyi </a:t>
            </a:r>
            <a:r>
              <a:rPr lang="tr-TR" sz="4000" b="1" dirty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unutmak ve terketmek</a:t>
            </a:r>
            <a:r>
              <a:rPr lang="tr-TR" sz="4000" b="1" dirty="0" smtClean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: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Vahiy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Allah’ın yoludur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Peygamberin yolu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vahiy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yoludur.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Ümmetin yolu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vahiy yoludur</a:t>
            </a:r>
            <a:endParaRPr lang="tr-TR" sz="40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Bu yolu terkedenler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yollarını şaşırmışlar,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sapıtmışlardır.</a:t>
            </a:r>
            <a:endParaRPr lang="tr-TR" sz="4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30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548680"/>
            <a:ext cx="88924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وَيَوْمَ </a:t>
            </a:r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يَعَضُّ الظَّالِمُ عَلٰى يَدَيْهِ 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يَقُولُ يَا لَيْتَنِى اتَّخَذْتُ مَعَ الرَّسُولِ سَبٖيلًا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 gün zalim kimse, (çaresizlik içinde)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ellerini ısırıp şöyle diyecektir: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“Ne olurdu ben de peygamberle </a:t>
            </a:r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beraber</a:t>
            </a: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aynı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yolu tutsaydım!” </a:t>
            </a:r>
          </a:p>
          <a:p>
            <a:r>
              <a:rPr lang="tr-TR" sz="4000" b="1" dirty="0" smtClean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tr-TR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</a:t>
            </a:r>
            <a:r>
              <a:rPr lang="tr-TR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Furkan25 ayet27</a:t>
            </a:r>
            <a:r>
              <a:rPr lang="tr-TR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)</a:t>
            </a:r>
            <a:endParaRPr lang="tr-TR" sz="24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31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548680"/>
            <a:ext cx="8892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يَا وَيْلَتٰى لَيْتَنٖى لَمْ اَتَّخِذْ فُلَانًا خَلٖيلًا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“Yazıklar olsun bana,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keşke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falanı dost edinmeseydim!” </a:t>
            </a:r>
          </a:p>
          <a:p>
            <a:r>
              <a:rPr lang="tr-TR" sz="4000" b="1" dirty="0" smtClean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tr-TR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</a:t>
            </a:r>
            <a:r>
              <a:rPr lang="tr-TR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Furkan25 </a:t>
            </a:r>
            <a:r>
              <a:rPr lang="tr-TR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ayet28)</a:t>
            </a:r>
            <a:endParaRPr lang="tr-TR" sz="24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32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548680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لَقَدْ اَضَلَّنٖى عَنِ الذِّكْرِ بَعْدَ اِذْ جَاءَنٖى 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وَكَانَ الشَّيْطَانُ لِلْاِنْسَانِ خَذُولًا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“Andolsun, Kur’an bana geldikten sonra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beni ondan o saptırdı.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Zaten şeytan insanı yardımcısız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bırakıverir.” </a:t>
            </a:r>
            <a:r>
              <a:rPr lang="tr-TR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</a:t>
            </a:r>
            <a:r>
              <a:rPr lang="tr-TR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Furkan25 </a:t>
            </a:r>
            <a:r>
              <a:rPr lang="tr-TR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ayet29)</a:t>
            </a:r>
            <a:endParaRPr lang="tr-TR" sz="24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33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548680"/>
            <a:ext cx="88924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İşte hak yolundan sapan,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güzergahını değiştiren,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Ümmet yolunu bırakıp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Düşman yoluna giren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Kur’an ruhundan uzaklaşan kimseleri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Kıyamet gününde Efendimiz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Allah’a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şikayet ediyor:</a:t>
            </a:r>
            <a:endParaRPr lang="tr-TR" sz="4000" dirty="0">
              <a:solidFill>
                <a:srgbClr val="FFFF00"/>
              </a:solidFill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34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548680"/>
            <a:ext cx="74168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وَقَالَ الرَّسُولُ يَا رَبِّ 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اِنَّ قَوْمِى اتَّخَذُوا هٰـذَا الْقُرْاٰنَ مَهْجُورًا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Peygamber der ki: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Ey Rabbim!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Kavmim bu Kur'an'ı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büsbütün terkettiler.</a:t>
            </a:r>
          </a:p>
          <a:p>
            <a:r>
              <a:rPr lang="tr-TR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</a:t>
            </a:r>
            <a:r>
              <a:rPr lang="tr-TR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Furkan25 </a:t>
            </a:r>
            <a:r>
              <a:rPr lang="tr-TR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ayet29)</a:t>
            </a:r>
            <a:endParaRPr lang="tr-TR" sz="24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35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548680"/>
            <a:ext cx="73448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smtClean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4-Kendini </a:t>
            </a:r>
            <a:r>
              <a:rPr lang="tr-TR" sz="4000" b="1" dirty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yeterli görmek(istiğna): </a:t>
            </a:r>
            <a:endParaRPr lang="tr-TR" sz="4000" b="1" dirty="0" smtClean="0">
              <a:solidFill>
                <a:srgbClr val="FFCC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endParaRPr lang="tr-TR" sz="4000" b="1" dirty="0" smtClean="0">
              <a:solidFill>
                <a:srgbClr val="FFCC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endParaRPr lang="tr-TR" sz="4000" b="1" dirty="0" smtClean="0">
              <a:solidFill>
                <a:srgbClr val="FFCC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كَلَّا اِنَّ الْاِنْسَانَ </a:t>
            </a:r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لَيَطْغٰى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اَنْ رَاٰهُ اسْتَغْنٰى</a:t>
            </a:r>
          </a:p>
          <a:p>
            <a:pPr algn="r" rtl="1"/>
            <a:endParaRPr lang="ar-SY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Hayır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, gerçekten insan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kendini yeterli </a:t>
            </a:r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gördüğün için </a:t>
            </a: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Azgınlık eder. </a:t>
            </a:r>
            <a:r>
              <a:rPr lang="tr-TR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Alak-6-7 </a:t>
            </a:r>
            <a:endParaRPr lang="tr-TR" sz="24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36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548680"/>
            <a:ext cx="88924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5-Tepeden bakmak (istikbar</a:t>
            </a:r>
            <a:r>
              <a:rPr lang="tr-TR" sz="4000" b="1" dirty="0" smtClean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):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Kibriya ve azamet Allah’a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mahsustur.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Allah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Hadisi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Kudsi’de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buyuruyor ki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:</a:t>
            </a:r>
          </a:p>
          <a:p>
            <a:r>
              <a:rPr lang="tr-TR" sz="4000" b="1" dirty="0" smtClean="0">
                <a:solidFill>
                  <a:srgbClr val="00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"</a:t>
            </a:r>
            <a:r>
              <a:rPr lang="tr-TR" sz="4000" b="1" dirty="0">
                <a:solidFill>
                  <a:srgbClr val="00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Azamet gömleğimdir, </a:t>
            </a:r>
            <a:endParaRPr lang="tr-TR" sz="4000" b="1" dirty="0" smtClean="0">
              <a:solidFill>
                <a:srgbClr val="00FFCC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kibriya </a:t>
            </a:r>
            <a:r>
              <a:rPr lang="tr-TR" sz="4000" b="1" dirty="0">
                <a:solidFill>
                  <a:srgbClr val="00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de kaftanımdır. </a:t>
            </a:r>
            <a:endParaRPr lang="tr-TR" sz="4000" b="1" dirty="0" smtClean="0">
              <a:solidFill>
                <a:srgbClr val="00FFCC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</a:t>
            </a:r>
            <a:r>
              <a:rPr lang="tr-TR" sz="4000" b="1" dirty="0" smtClean="0">
                <a:solidFill>
                  <a:srgbClr val="00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im </a:t>
            </a:r>
            <a:r>
              <a:rPr lang="tr-TR" sz="4000" b="1" dirty="0">
                <a:solidFill>
                  <a:srgbClr val="00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bunları benden almaya </a:t>
            </a:r>
            <a:r>
              <a:rPr lang="tr-TR" sz="4000" b="1" dirty="0" smtClean="0">
                <a:solidFill>
                  <a:srgbClr val="00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kalkışırsa,</a:t>
            </a:r>
          </a:p>
          <a:p>
            <a:r>
              <a:rPr lang="tr-TR" sz="4000" b="1" dirty="0" smtClean="0">
                <a:solidFill>
                  <a:srgbClr val="00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onu azap edip </a:t>
            </a:r>
            <a:r>
              <a:rPr lang="tr-TR" sz="4000" b="1" dirty="0">
                <a:solidFill>
                  <a:srgbClr val="00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perişan ederim.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37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1331640" y="692696"/>
            <a:ext cx="633670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بَلٰى </a:t>
            </a:r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قَدْ جَاءَتْكَ اٰيَاتٖى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فَكَذَّبْتَ </a:t>
            </a:r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بِهَا وَاسْتَكْبَرْتَ 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وَكُنْتَ مِنَ الْكَافِرٖينَ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"Hayır, benim ayetlerim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sana gelmişti de,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fakat sen onları yalanladın,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büyüklüğe kapıldın ve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kafirlerden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oldun.“</a:t>
            </a:r>
          </a:p>
          <a:p>
            <a:r>
              <a:rPr lang="tr-TR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(39-Zümer Ayet 59</a:t>
            </a:r>
            <a:r>
              <a:rPr lang="tr-TR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)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38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548680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smtClean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6-Beylere </a:t>
            </a:r>
            <a:r>
              <a:rPr lang="tr-TR" sz="4000" b="1" dirty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ve büyüklere </a:t>
            </a:r>
          </a:p>
          <a:p>
            <a:r>
              <a:rPr lang="tr-TR" sz="4000" b="1" dirty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körü körüne bağlanmak: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Evet öyleleri varki büyüklerinin </a:t>
            </a:r>
            <a:endParaRPr lang="tr-TR" sz="40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özlerini ve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direktiflerini </a:t>
            </a:r>
            <a:endParaRPr lang="tr-TR" sz="40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Allah’ın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hükümlerinden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ve Peygamberin sünnetinden bile </a:t>
            </a:r>
            <a:endParaRPr lang="tr-TR" sz="40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daha üstün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tutarlar.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39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683568" y="404664"/>
            <a:ext cx="741682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وَاَمَّا مَنْ خَافَ مَقَامَ رَبِّهٖ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وَنَهَى </a:t>
            </a:r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النَّفْسَ عَنِ الْهَوٰى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فَاِنَّ الْجَنَّةَ هِىَ الْمَاْوٰى </a:t>
            </a: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Rabbinin makamından korkan </a:t>
            </a: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ve nefsini kötü arzulardan</a:t>
            </a: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uzaklaştıran için ise şüphesiz</a:t>
            </a: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cennet yegâne barınaktır.</a:t>
            </a:r>
          </a:p>
          <a:p>
            <a:r>
              <a:rPr lang="tr-TR" sz="2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Naziat-41-42</a:t>
            </a:r>
            <a:endParaRPr lang="tr-TR" sz="2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4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90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1403648" y="620688"/>
            <a:ext cx="568863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وَقَالُو</a:t>
            </a:r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ا رَبَّنَا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اِنَّا اَطَعْنَا سَادَتَنَا وَكُبَرَاءَنَا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فَاَضَلُّونَا السَّبٖيلَا </a:t>
            </a:r>
          </a:p>
          <a:p>
            <a:pPr algn="l"/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“Ey Rabbimiz! </a:t>
            </a:r>
          </a:p>
          <a:p>
            <a:pPr algn="l"/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Biz önderlerimize ve </a:t>
            </a:r>
          </a:p>
          <a:p>
            <a:pPr algn="l"/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büyüklerimize </a:t>
            </a:r>
          </a:p>
          <a:p>
            <a:pPr algn="l"/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itaat ettik de bizi </a:t>
            </a:r>
          </a:p>
          <a:p>
            <a:pPr algn="l"/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yoldan saptırdılar.” derler </a:t>
            </a:r>
          </a:p>
          <a:p>
            <a:pPr algn="l"/>
            <a:r>
              <a:rPr lang="tr-TR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Ahzab-67</a:t>
            </a:r>
            <a:endParaRPr lang="tr-TR" sz="24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40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548680"/>
            <a:ext cx="88924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smtClean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7-Şımarmak-refah </a:t>
            </a:r>
            <a:r>
              <a:rPr lang="tr-TR" sz="4000" b="1" dirty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içinde olmak: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Allah’ın nimet olarak verdiği mal,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mülk, makam ve güce karşılık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şükrederek değil şımararak kendini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t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oplumun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efendisi ve şımarık çocuğu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olarak görmek ister.  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41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827584" y="548680"/>
            <a:ext cx="77403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اِنَّ قَارُونَ كَانَ مِنْ قَوْمِ مُوسٰى فَبَغٰى عَلَيْهِمْ 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وَاٰتَيْنَاهُ مِنَ الْكُنُوزِ 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مَا اِنَّ مَفَاتِحَهُ لَتَنُواُ بِالْعُصْبَةِ اُولِى الْقُوَّةِ 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اِذْ قَالَ لَهُ قَوْمُهُ لَا تَفْرَحْ 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اِنَّ اللّٰهَ لَا يُحِبُّ الْفَرِحٖينَ </a:t>
            </a:r>
          </a:p>
          <a:p>
            <a:pPr algn="r" rtl="1"/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tr-TR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</a:t>
            </a:r>
            <a:r>
              <a:rPr lang="tr-TR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28-Ksas ayet:76</a:t>
            </a:r>
            <a:r>
              <a:rPr lang="tr-TR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)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42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755576" y="548680"/>
            <a:ext cx="792088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Karun, Musa'nın kavmindendi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ancak onlara karşı azgınlaştı.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Biz ona öyle hazineler vermiştik ki,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anahtarlarını güçlü kuvvetli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bir topluluk zor taşırdı.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Kavmi ona şöyle demişti: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Şımarma!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Bil ki Allah şımarıkları sevmez.</a:t>
            </a:r>
          </a:p>
          <a:p>
            <a:r>
              <a:rPr lang="tr-TR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Kasas-76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43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79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0"/>
            <a:ext cx="88924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smtClean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8- </a:t>
            </a:r>
            <a:r>
              <a:rPr lang="tr-TR" sz="4000" b="1" dirty="0" smtClean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Atalar ve Büyüklerin Gelenek </a:t>
            </a:r>
            <a:r>
              <a:rPr lang="tr-TR" sz="4000" b="1" dirty="0" smtClean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ve </a:t>
            </a:r>
            <a:r>
              <a:rPr lang="tr-TR" sz="4000" b="1" dirty="0" smtClean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yöntemlerini </a:t>
            </a:r>
            <a:r>
              <a:rPr lang="tr-TR" sz="4000" b="1" dirty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koruma </a:t>
            </a:r>
            <a:r>
              <a:rPr lang="tr-TR" sz="4000" b="1" dirty="0" smtClean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:</a:t>
            </a:r>
            <a:endParaRPr lang="tr-TR" sz="4000" b="1" dirty="0" smtClean="0">
              <a:solidFill>
                <a:srgbClr val="FFCC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Yolunu şaşıranlar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Sahip oldukları anlayışı,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ezberledikleri bilgileri,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alıştıkları gelenekleri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Kur’an’a ve sünnete arz etmeden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Kutsal, dokunulmaz ve tartışılmaz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olarak görür ve kabul ederler. </a:t>
            </a:r>
            <a:endParaRPr lang="tr-TR" sz="4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44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827584" y="620688"/>
            <a:ext cx="7884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وَاِذَا قٖيلَ لَهُمُ اتَّبِعُوا مَا اَنْزَلَ اللّٰهُ 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قَالُوا بَلْ نَتَّبِعُ مَا اَلْفَيْنَا عَلَيْهِ اٰبَاءَنَا 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اَوَ لَوْ كَانَ اٰبَاؤُهُمْ لَا يَعْقِلُونَ شَيْپًا وَلَا يَهْتَدُونَ</a:t>
            </a:r>
          </a:p>
          <a:p>
            <a:pPr algn="r" rtl="1"/>
            <a:r>
              <a:rPr lang="tr-TR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Bakara-170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45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548680"/>
            <a:ext cx="88924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Onlara;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Allah'ın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indirdirdiğine uyun»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denilince;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«Hayır, biz atalarımızdan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gördüklerimize uyarız» derler.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Peki, ya onların ataları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hiçbir şeyi anlamayan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,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doğru yolu bulamamış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kimseler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idiyse </a:t>
            </a:r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de mi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öyle yapacaklar</a:t>
            </a:r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?</a:t>
            </a:r>
          </a:p>
          <a:p>
            <a:r>
              <a:rPr lang="tr-TR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Bakara-170</a:t>
            </a:r>
            <a:endParaRPr lang="tr-TR" sz="24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46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smtClean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9-Zanna </a:t>
            </a:r>
            <a:r>
              <a:rPr lang="tr-TR" sz="4000" b="1" dirty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uymak :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 kadar çok 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kimse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vardır ki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insanları aldatmak ve onları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Yanlış yola yönlendirmek için </a:t>
            </a:r>
            <a:endParaRPr lang="tr-TR" sz="4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Zann,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hayal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ve </a:t>
            </a:r>
            <a:endParaRPr lang="tr-TR" sz="40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yalan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ürünü olan </a:t>
            </a:r>
            <a:endParaRPr lang="tr-TR" sz="40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bilgi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ve belgeleri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aklın kabul edebileceği bir çerçeveye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koyarak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bu insanları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saptırmaya çalışırlar.</a:t>
            </a:r>
            <a:endParaRPr lang="tr-TR" sz="4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47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23528" y="764704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Onun için Rabbimiz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Müslümanları</a:t>
            </a:r>
            <a:endParaRPr lang="tr-TR" sz="40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böyle kimselere itaat etmekten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en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etmiş ve onlara uymayı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asaklamıştır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.</a:t>
            </a:r>
            <a:endParaRPr lang="tr-TR" sz="4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48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l="3556" b="368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123728" y="836712"/>
            <a:ext cx="500404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وَاِنْ </a:t>
            </a:r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تُطِعْ اَكْثَرَ مَنْ فِى الْاَرْضِ 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يُضِلُّوكَ عَنْ سَبٖيلِ اللّٰهِ 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اِنْ يَتَّبِعُونَ اِلَّا الظَّنَّ 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وَاِنْ هُمْ اِلَّا يَخْرُصُونَ</a:t>
            </a:r>
          </a:p>
          <a:p>
            <a:pPr algn="r" rtl="1"/>
            <a:r>
              <a:rPr lang="tr-TR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</a:t>
            </a:r>
            <a:r>
              <a:rPr lang="tr-TR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En’am-6 ayet:116</a:t>
            </a:r>
            <a:r>
              <a:rPr lang="tr-TR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)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49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72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1043608" y="836712"/>
            <a:ext cx="7056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kaybedenler ise sonsuz ve çetin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bir cezayla cezalandırılacaklar. 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5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299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548680"/>
            <a:ext cx="88924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Yeryüzünde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bulunanların çoğuna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uyacak olursan,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seni Allah'ın yolundan saptırırlar. 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Onlar zandan başka bir şeye tâbi </a:t>
            </a:r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olmaz,</a:t>
            </a: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yalandan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başka söz de söylemezler</a:t>
            </a:r>
          </a:p>
          <a:p>
            <a:r>
              <a:rPr lang="tr-TR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(En’am-6 Ayet:116</a:t>
            </a:r>
            <a:r>
              <a:rPr lang="tr-TR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)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50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0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r-TR" sz="4000" b="1" dirty="0" smtClean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10- Hırs ve Haset</a:t>
            </a:r>
            <a:r>
              <a:rPr lang="tr-TR" sz="4000" b="1" dirty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:</a:t>
            </a:r>
          </a:p>
          <a:p>
            <a:pPr algn="l"/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Tıpkı Ehli kitap gibi,</a:t>
            </a:r>
          </a:p>
          <a:p>
            <a:pPr algn="l"/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nice insanlar var ki </a:t>
            </a:r>
          </a:p>
          <a:p>
            <a:pPr algn="l"/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dertleri ve gayeleri </a:t>
            </a:r>
          </a:p>
          <a:p>
            <a:pPr algn="l"/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Müslümanları yollarından etmek</a:t>
            </a:r>
          </a:p>
          <a:p>
            <a:pPr algn="l"/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veya kendi sapık yollarına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davet etmek ve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erşeyi </a:t>
            </a:r>
          </a:p>
          <a:p>
            <a:pPr algn="l"/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kendi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kontrollerinde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tutmaktır.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51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683568" y="2276872"/>
            <a:ext cx="69127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Bunları gerçekleştirmek için </a:t>
            </a:r>
          </a:p>
          <a:p>
            <a:pPr algn="l"/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ellerindeki maddi ve manevi </a:t>
            </a:r>
          </a:p>
          <a:p>
            <a:pPr algn="l"/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t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üm imkanlarını </a:t>
            </a:r>
          </a:p>
          <a:p>
            <a:pPr algn="l"/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seferber etmektedirler.   </a:t>
            </a:r>
            <a:endParaRPr lang="tr-TR" sz="24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52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1475656" y="548680"/>
            <a:ext cx="547260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وَدَّ </a:t>
            </a:r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كَثٖيرٌ مِنْ اَهْلِ الْكِتَابِ 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لَوْ يَرُدُّونَكُمْ مِنْ بَعْدِ اٖيمَانِكُمْ كُفَّارًا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حَسَدًا مِنْ عِنْدِ اَنْفُسِهِمْ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ar-SY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مِنْ بَعْدِ مَا تَبَيَّنَ لَهُمُ الْحَقُّ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algn="r" rtl="1"/>
            <a:r>
              <a:rPr lang="tr-TR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(Bakara-2 Ayet:109)</a:t>
            </a:r>
            <a:endParaRPr lang="tr-TR" sz="24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53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60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548680"/>
            <a:ext cx="88924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Kitap Ehlinden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çoğu,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hakikat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kendilerine apaçık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belli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olduktan sonra,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sırf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içlerindeki kıskançlıktan ötürü,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sizi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imanınızdan vazgeçirip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küfre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döndürmek istediler.</a:t>
            </a:r>
          </a:p>
          <a:p>
            <a:r>
              <a:rPr lang="tr-TR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</a:t>
            </a:r>
            <a:r>
              <a:rPr lang="tr-TR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Bakara-2 Ayet:109)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54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548680"/>
            <a:ext cx="79208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İşte böyle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sapmalara </a:t>
            </a:r>
            <a:endParaRPr lang="tr-TR" sz="4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düşmemek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için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her namazda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hidayeti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Allah’tan niyaz ediyor </a:t>
            </a:r>
            <a:endParaRPr lang="tr-TR" sz="4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ve doğru yola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iletilmemiz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için</a:t>
            </a:r>
            <a:endParaRPr lang="tr-TR" sz="4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dua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ediyoruz.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55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1520" y="548680"/>
            <a:ext cx="88924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ALLAH’ım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Bizi bilip yapmayan 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bilmeyip yapan sapıklardan eyleme. </a:t>
            </a:r>
          </a:p>
          <a:p>
            <a:r>
              <a:rPr lang="tr-TR" sz="4000" b="1" dirty="0">
                <a:solidFill>
                  <a:srgbClr val="FFCC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Ya Rabbi!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Bizi fasık alimlerden,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cahil zahidlerden,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Amelsiz müslümanlardan ve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imansız abidlerden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eyleme.</a:t>
            </a:r>
            <a:r>
              <a:rPr lang="tr-TR" sz="4000" b="1" dirty="0" smtClean="0"/>
              <a:t> </a:t>
            </a:r>
            <a:endParaRPr lang="tr-TR" sz="4000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56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t="15310"/>
          <a:stretch>
            <a:fillRect/>
          </a:stretch>
        </p:blipFill>
        <p:spPr bwMode="auto">
          <a:xfrm>
            <a:off x="-1" y="0"/>
            <a:ext cx="91628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1115616" y="188640"/>
            <a:ext cx="705678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فَاَمَّا مَنْ طَغٰى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وَاٰثَرَ الْحَيٰوةَ الدُّنْيَا </a:t>
            </a:r>
            <a:endParaRPr lang="tr-TR" sz="4000" b="1" dirty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ar-SY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فَاِنَّ الْجَحٖيمَ هِىَ الْمَاْوٰى</a:t>
            </a:r>
          </a:p>
          <a:p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Kim azgınlık eder ve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dünya 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hayatını tercih ederse,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şüphesiz</a:t>
            </a:r>
            <a:r>
              <a:rPr lang="tr-TR" sz="4000" b="1" dirty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, cehennem </a:t>
            </a:r>
            <a:endParaRPr lang="tr-TR" sz="4000" b="1" dirty="0" smtClean="0">
              <a:solidFill>
                <a:srgbClr val="00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onun barınağıdır</a:t>
            </a:r>
            <a:r>
              <a:rPr lang="tr-TR" sz="4000" b="1" dirty="0" smtClean="0"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. </a:t>
            </a:r>
          </a:p>
          <a:p>
            <a:r>
              <a:rPr lang="tr-TR" sz="2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Naziat-37-39</a:t>
            </a:r>
            <a:endParaRPr lang="tr-TR" sz="2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6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755576" y="548680"/>
            <a:ext cx="77768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Merhametli olan Allah,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insana akıl vermiş,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ona Kitap ve Peygamber göndermiş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ve bu imtihanı nasıl </a:t>
            </a:r>
            <a:endParaRPr lang="tr-TR" sz="4000" b="1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kazanacağını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göstermiştir.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7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67544" y="548680"/>
            <a:ext cx="80648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Kitabında insanları kendi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yolundan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sapmalara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karşı uyarmış ve </a:t>
            </a: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Tevhid'den </a:t>
            </a:r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sapmaları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bağışlamayacağını </a:t>
            </a:r>
            <a:endParaRPr lang="tr-TR" sz="4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açık bir şekilde belirtmiştir.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8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899592" y="1268760"/>
            <a:ext cx="73813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Hz. Ebu Musa (r.a)anlatıyor: </a:t>
            </a:r>
          </a:p>
          <a:p>
            <a:r>
              <a:rPr lang="tr-TR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Resûlullah </a:t>
            </a:r>
            <a:r>
              <a:rPr lang="tr-TR" sz="4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(s.a.s)buyurdular ki:</a:t>
            </a:r>
          </a:p>
          <a:p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Kıyametten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hemen önce 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karanlık </a:t>
            </a:r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gecenin </a:t>
            </a:r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parçaları gibi </a:t>
            </a:r>
          </a:p>
          <a:p>
            <a:r>
              <a:rPr lang="tr-TR" sz="4000" b="1" dirty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fitneler </a:t>
            </a:r>
            <a:r>
              <a:rPr lang="tr-TR" sz="4000" b="1" dirty="0" smtClean="0">
                <a:solidFill>
                  <a:srgbClr val="00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olacak.</a:t>
            </a:r>
            <a:r>
              <a:rPr lang="tr-TR" sz="4000" dirty="0" smtClean="0">
                <a:solidFill>
                  <a:srgbClr val="00FF00"/>
                </a:solidFill>
              </a:rPr>
              <a:t> </a:t>
            </a:r>
            <a:endParaRPr lang="tr-TR" sz="4000" dirty="0">
              <a:solidFill>
                <a:srgbClr val="00FF00"/>
              </a:solidFill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EFE1-6320-4391-9758-977ACDBCCE0E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1505</Words>
  <Application>Microsoft Office PowerPoint</Application>
  <PresentationFormat>On-screen Show (4:3)</PresentationFormat>
  <Paragraphs>423</Paragraphs>
  <Slides>56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mnm</dc:creator>
  <cp:lastModifiedBy>mnm</cp:lastModifiedBy>
  <cp:revision>190</cp:revision>
  <dcterms:created xsi:type="dcterms:W3CDTF">2014-04-30T10:43:10Z</dcterms:created>
  <dcterms:modified xsi:type="dcterms:W3CDTF">2014-05-03T13:43:39Z</dcterms:modified>
</cp:coreProperties>
</file>